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BBBD4-D52E-40E2-9CAF-CC4807285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1AEA8-4812-49C5-991B-167EDFE0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6FE35-330F-4832-8717-4CD4884D0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E35DE-6D9D-441C-9A4F-77115447CC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D642F-182C-41C3-9DAD-1675A204F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399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59AEA-CB2F-4BC4-85BC-51590E1D0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21637-7981-4F3D-85B5-68F34BADD9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40DBE-CC3C-4107-A122-8494B3EEA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2739B-4FF7-4750-A8F4-E9231D527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9D525-D2E0-4EF8-BFBC-35688824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565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3F84A9-7F77-473E-B95F-B617B57E4C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58B81-1C9D-46EB-920A-C8C5B4AD9E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54938-0229-4291-A029-199B1BDD7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F03639-E7CD-45DF-BCB3-E13491B80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F7310F-C46D-4CFD-BC56-95261E1AE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487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21CC-3653-4338-BE43-57FA0AE4A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82E23-6340-4659-9F7B-CD0AE28B5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AF0F86-B049-43B9-942F-8E0F2278E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C69EB-147C-4DD6-995A-D928662A7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249C8-2318-4313-9002-21C086DF4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61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53DB4-0EF1-4DAA-A852-4E247D99E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FEE8A-8BCA-4B46-BEC0-BE9945666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FFCEF5-ABF8-4054-968B-3AE4F2CBA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8E7EB-E049-4EC6-8BD0-66D0C0DB3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36B37-C534-45FB-A6E9-A9F00D0F6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843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440F2-E872-477B-B31F-EA7CD762F6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E71CD-E814-47CD-A579-B1F597E769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56DB-2C8F-4DD1-912E-34CFC5B7A5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DAAF0-12D2-4789-B599-21E96B7FD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CEC94-866B-42EF-827A-4131B0940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5F75E-94EA-41D3-81DD-FFFAFE15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76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C8F7-CBCC-41A7-BAD8-7BFA92050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BA1E1-E7D7-4422-A296-9ABDAE9EC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1D5DF2-E8C0-4C5A-A488-B476F0CD7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5C8DF-298E-426B-BB91-52A9B16DC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28C27C-70A8-4D2A-B36F-DD307C9DD1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CB37-679C-441E-B192-AB45E9B3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777363-B8AB-469A-9DAA-585E2D5DC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63B687-96C3-4BFC-B27A-70969D677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641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112F2-FDF3-4B26-B254-2AA24C59A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BCAD8-D1C4-4074-87D0-1F2814A6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8B4FE-6324-442A-9CA3-7EC01CF45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F49AA-2FF7-4343-8A60-8077D17D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314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41294C-D3DF-476A-B22B-006BAF69D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36F292-2438-471A-8932-05BBE4FBF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D734DB-AACF-41F7-AD36-80BCD8B01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02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80888-9FB1-4B22-8154-5D870467D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3FF2C-9044-400F-8686-9A557B3F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9932F0-392F-4969-8137-AEC3AAA911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358117-0EF0-49F1-B7B6-071271C50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D6E025-96C8-4505-A279-F7E8B983F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F6FB1-D8DF-425E-8DFE-3BBA78A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5486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90092-E6FA-46E0-AC20-3134C411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138ABF-7255-484B-9EE9-A23D311E3D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6DD73-F238-41ED-B678-68180D235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B102EA-E087-4A81-B512-C26B005F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3FBAB1-68FE-4021-9185-689725A87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4A9164-90D2-4CCD-9623-4F1C3D3B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967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CA27A2-9058-46FA-8CD6-1716D02E8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FD339-3269-4A83-8255-CA839CF40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70FB9-7DF2-46B0-A9D9-43E55D947D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85421-2A6C-43B0-B2EE-80EA6A4CE85C}" type="datetimeFigureOut">
              <a:rPr lang="fr-FR" smtClean="0"/>
              <a:t>26/02/2019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53F861-8D4C-44C3-957E-01EF7A89D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9FA3C-1378-4309-8B2B-E261DE3FE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ADF29-B72A-4253-BF98-9C2EE39184F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600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2_Arch/TSGS2_131_Tenerife/Docs/S2-1902105.zip" TargetMode="External"/><Relationship Id="rId3" Type="http://schemas.openxmlformats.org/officeDocument/2006/relationships/hyperlink" Target="http://www.3gpp.org/ftp/tsg_sa/WG2_Arch/TSGS2_131_Tenerife/Docs/S2-1902104.zip" TargetMode="External"/><Relationship Id="rId7" Type="http://schemas.openxmlformats.org/officeDocument/2006/relationships/hyperlink" Target="http://www.3gpp.org/ftp/tsg_sa/WG2_Arch/TSGS2_131_Tenerife/Docs/S2-1902142.zip" TargetMode="External"/><Relationship Id="rId2" Type="http://schemas.openxmlformats.org/officeDocument/2006/relationships/hyperlink" Target="http://www.3gpp.org/ftp/tsg_sa/WG2_Arch/TSGS2_131_Tenerife/Docs/S2-190210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2_Arch/TSGS2_131_Tenerife/Docs/S2-1901815.zip" TargetMode="External"/><Relationship Id="rId5" Type="http://schemas.openxmlformats.org/officeDocument/2006/relationships/hyperlink" Target="http://www.3gpp.org/ftp/tsg_sa/WG2_Arch/TSGS2_131_Tenerife/Docs/S2-1901997.zip" TargetMode="External"/><Relationship Id="rId10" Type="http://schemas.openxmlformats.org/officeDocument/2006/relationships/hyperlink" Target="http://www.3gpp.org/ftp/tsg_sa/WG2_Arch/TSGS2_131_Tenerife/Docs/S2-1902109.zip" TargetMode="External"/><Relationship Id="rId4" Type="http://schemas.openxmlformats.org/officeDocument/2006/relationships/hyperlink" Target="http://www.3gpp.org/ftp/tsg_sa/WG2_Arch/TSGS2_131_Tenerife/Docs/S2-1901502.zip" TargetMode="External"/><Relationship Id="rId9" Type="http://schemas.openxmlformats.org/officeDocument/2006/relationships/hyperlink" Target="http://www.3gpp.org/ftp/tsg_sa/WG2_Arch/TSGS2_131_Tenerife/Docs/S2-1902106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WG2_Arch/TSGS2_131_Tenerife/Docs/S2-1901741.zip" TargetMode="External"/><Relationship Id="rId13" Type="http://schemas.openxmlformats.org/officeDocument/2006/relationships/hyperlink" Target="http://www.3gpp.org/ftp/tsg_sa/WG2_Arch/TSGS2_131_Tenerife/Docs/S2-1902142.zip" TargetMode="External"/><Relationship Id="rId3" Type="http://schemas.openxmlformats.org/officeDocument/2006/relationships/hyperlink" Target="http://www.3gpp.org/ftp/tsg_sa/WG2_Arch/TSGS2_131_Tenerife/Docs/S2-1901468.zip" TargetMode="External"/><Relationship Id="rId7" Type="http://schemas.openxmlformats.org/officeDocument/2006/relationships/hyperlink" Target="http://www.3gpp.org/ftp/tsg_sa/WG2_Arch/TSGS2_131_Tenerife/Docs/S2-1901554.zip" TargetMode="External"/><Relationship Id="rId12" Type="http://schemas.openxmlformats.org/officeDocument/2006/relationships/hyperlink" Target="http://www.3gpp.org/ftp/tsg_sa/WG2_Arch/TSGS2_131_Tenerife/Docs/S2-1902006.zip" TargetMode="External"/><Relationship Id="rId2" Type="http://schemas.openxmlformats.org/officeDocument/2006/relationships/hyperlink" Target="http://www.3gpp.org/ftp/tsg_sa/WG2_Arch/TSGS2_131_Tenerife/Docs/S2-1901467.zip" TargetMode="External"/><Relationship Id="rId16" Type="http://schemas.openxmlformats.org/officeDocument/2006/relationships/hyperlink" Target="http://www.3gpp.org/ftp/tsg_sa/WG2_Arch/TSGS2_131_Tenerife/Docs/S2-190174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2_Arch/TSGS2_131_Tenerife/Docs/S2-1901502.zip" TargetMode="External"/><Relationship Id="rId11" Type="http://schemas.openxmlformats.org/officeDocument/2006/relationships/hyperlink" Target="http://www.3gpp.org/ftp/tsg_sa/WG2_Arch/TSGS2_131_Tenerife/Docs/S2-1902005.zip" TargetMode="External"/><Relationship Id="rId5" Type="http://schemas.openxmlformats.org/officeDocument/2006/relationships/hyperlink" Target="http://www.3gpp.org/ftp/tsg_sa/WG2_Arch/TSGS2_131_Tenerife/Docs/S2-1901555.zip" TargetMode="External"/><Relationship Id="rId15" Type="http://schemas.openxmlformats.org/officeDocument/2006/relationships/hyperlink" Target="http://www.3gpp.org/ftp/tsg_sa/WG2_Arch/TSGS2_131_Tenerife/Docs/S2-1901738.zip" TargetMode="External"/><Relationship Id="rId10" Type="http://schemas.openxmlformats.org/officeDocument/2006/relationships/hyperlink" Target="http://www.3gpp.org/ftp/tsg_sa/WG2_Arch/TSGS2_131_Tenerife/Docs/S2-1901610.zip" TargetMode="External"/><Relationship Id="rId4" Type="http://schemas.openxmlformats.org/officeDocument/2006/relationships/hyperlink" Target="http://www.3gpp.org/ftp/tsg_sa/WG2_Arch/TSGS2_131_Tenerife/Docs/S2-1902162.zip" TargetMode="External"/><Relationship Id="rId9" Type="http://schemas.openxmlformats.org/officeDocument/2006/relationships/hyperlink" Target="http://www.3gpp.org/ftp/tsg_sa/WG2_Arch/TSGS2_131_Tenerife/Docs/S2-1901742.zip" TargetMode="External"/><Relationship Id="rId14" Type="http://schemas.openxmlformats.org/officeDocument/2006/relationships/hyperlink" Target="http://www.3gpp.org/ftp/tsg_sa/WG2_Arch/TSGS2_131_Tenerife/Docs/S2-1901739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TSGS2_131_Tenerife/Docs/S2-1902142.zip" TargetMode="External"/><Relationship Id="rId2" Type="http://schemas.openxmlformats.org/officeDocument/2006/relationships/hyperlink" Target="http://www.3gpp.org/ftp/tsg_sa/WG2_Arch/TSGS2_131_Tenerife/Docs/S2-190181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sa/WG2_Arch/TSGS2_131_Tenerife/Docs/S2-1902006.zip" TargetMode="External"/><Relationship Id="rId4" Type="http://schemas.openxmlformats.org/officeDocument/2006/relationships/hyperlink" Target="http://www.3gpp.org/ftp/tsg_sa/WG2_Arch/TSGS2_131_Tenerife/Docs/S2-190200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550EC5-E57A-4ED4-9135-CB173F86FF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5GLAN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25C243-B513-43BC-B387-530F91BEE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Devaki Chandramouli (Nokia)</a:t>
            </a:r>
          </a:p>
          <a:p>
            <a:r>
              <a:rPr lang="fr-FR" dirty="0"/>
              <a:t>Rapporteur</a:t>
            </a:r>
          </a:p>
        </p:txBody>
      </p:sp>
    </p:spTree>
    <p:extLst>
      <p:ext uri="{BB962C8B-B14F-4D97-AF65-F5344CB8AC3E}">
        <p14:creationId xmlns:p14="http://schemas.microsoft.com/office/powerpoint/2010/main" val="33520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DNN – 5GLAN group mapping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78935"/>
          </a:xfrm>
        </p:spPr>
        <p:txBody>
          <a:bodyPr>
            <a:normAutofit/>
          </a:bodyPr>
          <a:lstStyle/>
          <a:p>
            <a:r>
              <a:rPr lang="fr-FR" dirty="0"/>
              <a:t>1:1 mapping</a:t>
            </a:r>
          </a:p>
          <a:p>
            <a:pPr lvl="1"/>
            <a:r>
              <a:rPr lang="en-GB" u="sng" dirty="0">
                <a:hlinkClick r:id="rId2"/>
              </a:rPr>
              <a:t>S2-1902103</a:t>
            </a:r>
            <a:r>
              <a:rPr lang="en-GB" dirty="0"/>
              <a:t> (Ericsson, Qualcomm, Nokia, related CR in </a:t>
            </a:r>
            <a:r>
              <a:rPr lang="en-GB" u="sng" dirty="0">
                <a:hlinkClick r:id="rId3"/>
              </a:rPr>
              <a:t>S2-1902104</a:t>
            </a:r>
            <a:r>
              <a:rPr lang="en-GB" dirty="0"/>
              <a:t>)</a:t>
            </a:r>
          </a:p>
          <a:p>
            <a:pPr lvl="1"/>
            <a:r>
              <a:rPr lang="en-GB" u="sng" dirty="0">
                <a:hlinkClick r:id="rId4"/>
              </a:rPr>
              <a:t>S2-1901502</a:t>
            </a:r>
            <a:r>
              <a:rPr lang="en-GB" dirty="0"/>
              <a:t> (KDDI, </a:t>
            </a:r>
            <a:r>
              <a:rPr lang="en-GB" dirty="0" err="1"/>
              <a:t>Sandvine</a:t>
            </a:r>
            <a:r>
              <a:rPr lang="en-GB" dirty="0"/>
              <a:t>, KPN)</a:t>
            </a:r>
          </a:p>
          <a:p>
            <a:pPr lvl="1"/>
            <a:r>
              <a:rPr lang="en-GB" u="sng" dirty="0">
                <a:hlinkClick r:id="rId5"/>
              </a:rPr>
              <a:t>S2-1901997</a:t>
            </a:r>
            <a:r>
              <a:rPr lang="en-GB" dirty="0"/>
              <a:t> (ZTE)</a:t>
            </a:r>
          </a:p>
          <a:p>
            <a:r>
              <a:rPr lang="fr-FR" dirty="0"/>
              <a:t>1:N mapping</a:t>
            </a:r>
          </a:p>
          <a:p>
            <a:pPr lvl="1"/>
            <a:r>
              <a:rPr lang="en-GB" u="sng" dirty="0">
                <a:hlinkClick r:id="rId6"/>
              </a:rPr>
              <a:t>S2-1901815</a:t>
            </a:r>
            <a:r>
              <a:rPr lang="en-GB" dirty="0"/>
              <a:t> (China Mobile, related CR in </a:t>
            </a:r>
            <a:r>
              <a:rPr lang="en-GB" u="sng" dirty="0">
                <a:hlinkClick r:id="rId7"/>
              </a:rPr>
              <a:t>S2-1902142</a:t>
            </a:r>
            <a:r>
              <a:rPr lang="en-GB" dirty="0"/>
              <a:t>)</a:t>
            </a:r>
            <a:endParaRPr lang="fr-FR" dirty="0"/>
          </a:p>
          <a:p>
            <a:r>
              <a:rPr lang="fr-FR" dirty="0"/>
              <a:t>N:M mapping</a:t>
            </a:r>
          </a:p>
          <a:p>
            <a:r>
              <a:rPr lang="en-GB" u="sng" dirty="0">
                <a:hlinkClick r:id="rId8"/>
              </a:rPr>
              <a:t>S2-1902105</a:t>
            </a:r>
            <a:r>
              <a:rPr lang="en-GB" dirty="0"/>
              <a:t> (Samsung, related CRs in </a:t>
            </a:r>
            <a:r>
              <a:rPr lang="en-GB" u="sng" dirty="0">
                <a:hlinkClick r:id="rId9"/>
              </a:rPr>
              <a:t>S2-1902106</a:t>
            </a:r>
            <a:r>
              <a:rPr lang="en-GB" dirty="0"/>
              <a:t> and </a:t>
            </a:r>
            <a:r>
              <a:rPr lang="en-GB" u="sng" dirty="0">
                <a:hlinkClick r:id="rId10"/>
              </a:rPr>
              <a:t>S2-1902109</a:t>
            </a:r>
            <a:r>
              <a:rPr lang="en-GB" dirty="0"/>
              <a:t>)</a:t>
            </a: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B8499D-D5C3-43A7-9DC9-1F99ED10E180}"/>
              </a:ext>
            </a:extLst>
          </p:cNvPr>
          <p:cNvSpPr/>
          <p:nvPr/>
        </p:nvSpPr>
        <p:spPr>
          <a:xfrm>
            <a:off x="838200" y="5689600"/>
            <a:ext cx="1017524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Working assumption: No UE/NAS impact</a:t>
            </a:r>
          </a:p>
        </p:txBody>
      </p:sp>
    </p:spTree>
    <p:extLst>
      <p:ext uri="{BB962C8B-B14F-4D97-AF65-F5344CB8AC3E}">
        <p14:creationId xmlns:p14="http://schemas.microsoft.com/office/powerpoint/2010/main" val="3643803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Traffic </a:t>
            </a:r>
            <a:r>
              <a:rPr lang="fr-FR" dirty="0" err="1"/>
              <a:t>routing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94047"/>
          </a:xfrm>
        </p:spPr>
        <p:txBody>
          <a:bodyPr>
            <a:normAutofit fontScale="85000" lnSpcReduction="20000"/>
          </a:bodyPr>
          <a:lstStyle/>
          <a:p>
            <a:r>
              <a:rPr lang="fr-FR" sz="2400" dirty="0"/>
              <a:t>Local switch</a:t>
            </a:r>
          </a:p>
          <a:p>
            <a:pPr lvl="1"/>
            <a:r>
              <a:rPr lang="en-GB" sz="2000" u="sng" dirty="0">
                <a:hlinkClick r:id="rId2"/>
              </a:rPr>
              <a:t>S2-1901467</a:t>
            </a:r>
            <a:r>
              <a:rPr lang="en-GB" sz="2000" dirty="0"/>
              <a:t> (Ericsson, related CR in </a:t>
            </a:r>
            <a:r>
              <a:rPr lang="en-GB" sz="2000" u="sng" dirty="0">
                <a:hlinkClick r:id="rId3"/>
              </a:rPr>
              <a:t>S2-1901468</a:t>
            </a:r>
            <a:r>
              <a:rPr lang="en-GB" sz="2000" dirty="0"/>
              <a:t>): </a:t>
            </a:r>
            <a:r>
              <a:rPr lang="en-GB" sz="2000" dirty="0">
                <a:solidFill>
                  <a:srgbClr val="FF0000"/>
                </a:solidFill>
              </a:rPr>
              <a:t>PDU Session enhancement</a:t>
            </a:r>
          </a:p>
          <a:p>
            <a:pPr lvl="1"/>
            <a:r>
              <a:rPr lang="en-GB" sz="2000" u="sng" dirty="0">
                <a:hlinkClick r:id="rId4"/>
              </a:rPr>
              <a:t>S2-1902162</a:t>
            </a:r>
            <a:r>
              <a:rPr lang="en-GB" sz="2000" dirty="0"/>
              <a:t> (OPPO, relate </a:t>
            </a:r>
            <a:r>
              <a:rPr lang="en-GB" sz="2000" dirty="0" err="1"/>
              <a:t>dCR</a:t>
            </a:r>
            <a:r>
              <a:rPr lang="en-GB" sz="2000" dirty="0"/>
              <a:t> in </a:t>
            </a:r>
            <a:r>
              <a:rPr lang="en-GB" sz="2000" u="sng" dirty="0">
                <a:hlinkClick r:id="rId5"/>
              </a:rPr>
              <a:t>S2-1901555</a:t>
            </a:r>
            <a:r>
              <a:rPr lang="en-GB" sz="2000" dirty="0"/>
              <a:t>)</a:t>
            </a:r>
            <a:r>
              <a:rPr lang="en-US" sz="2000" dirty="0"/>
              <a:t>: </a:t>
            </a:r>
            <a:r>
              <a:rPr lang="en-GB" altLang="zh-CN" sz="2000" dirty="0">
                <a:solidFill>
                  <a:srgbClr val="FF0000"/>
                </a:solidFill>
              </a:rPr>
              <a:t>PDU Session enhancement</a:t>
            </a:r>
            <a:endParaRPr lang="en-GB" sz="2000" dirty="0">
              <a:solidFill>
                <a:srgbClr val="FF0000"/>
              </a:solidFill>
            </a:endParaRPr>
          </a:p>
          <a:p>
            <a:pPr lvl="1"/>
            <a:r>
              <a:rPr lang="en-GB" altLang="zh-CN" sz="2000" u="sng" dirty="0">
                <a:hlinkClick r:id="rId6"/>
              </a:rPr>
              <a:t>S2-1901502</a:t>
            </a:r>
            <a:r>
              <a:rPr lang="en-GB" altLang="zh-CN" sz="2000" dirty="0"/>
              <a:t> (KDDI, </a:t>
            </a:r>
            <a:r>
              <a:rPr lang="en-GB" altLang="zh-CN" sz="2000" dirty="0" err="1"/>
              <a:t>Sandvine</a:t>
            </a:r>
            <a:r>
              <a:rPr lang="en-GB" altLang="zh-CN" sz="2000" dirty="0"/>
              <a:t>, KPN): </a:t>
            </a:r>
            <a:r>
              <a:rPr lang="en-GB" altLang="zh-CN" sz="2000" dirty="0">
                <a:solidFill>
                  <a:srgbClr val="00B050"/>
                </a:solidFill>
              </a:rPr>
              <a:t>Reusing existing mechanisms</a:t>
            </a:r>
          </a:p>
          <a:p>
            <a:r>
              <a:rPr lang="fr-FR" sz="2400" dirty="0"/>
              <a:t>Nx-based routing</a:t>
            </a:r>
          </a:p>
          <a:p>
            <a:pPr lvl="1"/>
            <a:r>
              <a:rPr lang="en-GB" sz="2000" u="sng" dirty="0">
                <a:hlinkClick r:id="rId2"/>
              </a:rPr>
              <a:t>S2-1901467</a:t>
            </a:r>
            <a:r>
              <a:rPr lang="en-GB" sz="2000" dirty="0"/>
              <a:t> (Ericsson, related CR in </a:t>
            </a:r>
            <a:r>
              <a:rPr lang="en-GB" sz="2000" u="sng" dirty="0">
                <a:hlinkClick r:id="rId3"/>
              </a:rPr>
              <a:t>S2-1901468</a:t>
            </a:r>
            <a:r>
              <a:rPr lang="en-GB" sz="2000" dirty="0"/>
              <a:t>): </a:t>
            </a:r>
            <a:r>
              <a:rPr lang="en-GB" altLang="zh-CN" sz="2000" dirty="0">
                <a:solidFill>
                  <a:srgbClr val="7030A0"/>
                </a:solidFill>
              </a:rPr>
              <a:t>Group Session</a:t>
            </a:r>
          </a:p>
          <a:p>
            <a:pPr lvl="1"/>
            <a:r>
              <a:rPr lang="en-GB" sz="2000" u="sng" dirty="0">
                <a:hlinkClick r:id="rId4"/>
              </a:rPr>
              <a:t>S2-1902162</a:t>
            </a:r>
            <a:r>
              <a:rPr lang="en-GB" sz="2000" dirty="0"/>
              <a:t> (OPPO, related CR in </a:t>
            </a:r>
            <a:r>
              <a:rPr lang="en-GB" sz="2000" u="sng" dirty="0">
                <a:hlinkClick r:id="rId7"/>
              </a:rPr>
              <a:t>S2-1901554</a:t>
            </a:r>
            <a:r>
              <a:rPr lang="en-GB" sz="2000" dirty="0"/>
              <a:t> and </a:t>
            </a:r>
            <a:r>
              <a:rPr lang="en-GB" sz="2000" u="sng" dirty="0">
                <a:hlinkClick r:id="rId5"/>
              </a:rPr>
              <a:t>S2-1901555</a:t>
            </a:r>
            <a:r>
              <a:rPr lang="en-GB" sz="2000" dirty="0"/>
              <a:t>): </a:t>
            </a:r>
            <a:r>
              <a:rPr lang="en-GB" altLang="zh-CN" sz="2000" dirty="0">
                <a:solidFill>
                  <a:srgbClr val="FF0000"/>
                </a:solidFill>
              </a:rPr>
              <a:t>PDU Session enhancement</a:t>
            </a:r>
          </a:p>
          <a:p>
            <a:pPr lvl="1"/>
            <a:r>
              <a:rPr lang="en-GB" sz="2000" dirty="0">
                <a:hlinkClick r:id="rId8"/>
              </a:rPr>
              <a:t>S2-1901741</a:t>
            </a:r>
            <a:r>
              <a:rPr lang="en-GB" sz="2000" dirty="0"/>
              <a:t> (</a:t>
            </a:r>
            <a:r>
              <a:rPr lang="en-GB" sz="2000" dirty="0" err="1"/>
              <a:t>InterDigital</a:t>
            </a:r>
            <a:r>
              <a:rPr lang="en-GB" sz="2000" dirty="0"/>
              <a:t>, related CR in </a:t>
            </a:r>
            <a:r>
              <a:rPr lang="en-GB" sz="2000" dirty="0">
                <a:hlinkClick r:id="rId9"/>
              </a:rPr>
              <a:t>S2-1901742</a:t>
            </a:r>
            <a:r>
              <a:rPr lang="en-GB" sz="2000" dirty="0"/>
              <a:t>)</a:t>
            </a:r>
          </a:p>
          <a:p>
            <a:r>
              <a:rPr lang="fr-FR" sz="2400" dirty="0"/>
              <a:t>N6-based routing</a:t>
            </a:r>
          </a:p>
          <a:p>
            <a:pPr lvl="1"/>
            <a:r>
              <a:rPr lang="en-GB" sz="2000" u="sng" dirty="0">
                <a:hlinkClick r:id="rId10"/>
              </a:rPr>
              <a:t>S2-1901610</a:t>
            </a:r>
            <a:r>
              <a:rPr lang="en-GB" sz="2000" u="sng" dirty="0"/>
              <a:t> (</a:t>
            </a:r>
            <a:r>
              <a:rPr lang="en-GB" sz="2000" dirty="0"/>
              <a:t>KDDI, </a:t>
            </a:r>
            <a:r>
              <a:rPr lang="en-GB" sz="2000" dirty="0" err="1"/>
              <a:t>Sandvine</a:t>
            </a:r>
            <a:r>
              <a:rPr lang="en-GB" sz="2000" dirty="0"/>
              <a:t>, China Mobile, KPN, ETRI): </a:t>
            </a:r>
            <a:r>
              <a:rPr lang="en-GB" sz="2000" dirty="0">
                <a:solidFill>
                  <a:srgbClr val="00B050"/>
                </a:solidFill>
              </a:rPr>
              <a:t>Reusing Traffic Steering?</a:t>
            </a:r>
          </a:p>
          <a:p>
            <a:pPr lvl="1"/>
            <a:r>
              <a:rPr lang="en-GB" sz="2000" u="sng" dirty="0">
                <a:hlinkClick r:id="rId6"/>
              </a:rPr>
              <a:t>S2-1901502</a:t>
            </a:r>
            <a:r>
              <a:rPr lang="en-GB" sz="2000" dirty="0"/>
              <a:t> (KDDI, </a:t>
            </a:r>
            <a:r>
              <a:rPr lang="en-GB" sz="2000" dirty="0" err="1"/>
              <a:t>Sandvine</a:t>
            </a:r>
            <a:r>
              <a:rPr lang="en-GB" sz="2000" dirty="0"/>
              <a:t>, KPN): </a:t>
            </a:r>
            <a:r>
              <a:rPr lang="en-GB" sz="2000" dirty="0">
                <a:solidFill>
                  <a:srgbClr val="00B050"/>
                </a:solidFill>
              </a:rPr>
              <a:t>VLAN tags on N6 interface?</a:t>
            </a:r>
          </a:p>
          <a:p>
            <a:pPr lvl="1"/>
            <a:r>
              <a:rPr lang="en-GB" altLang="zh-CN" sz="2000" u="sng" dirty="0">
                <a:hlinkClick r:id="rId4"/>
              </a:rPr>
              <a:t>S2-1902162</a:t>
            </a:r>
            <a:r>
              <a:rPr lang="en-GB" altLang="zh-CN" sz="2000" dirty="0"/>
              <a:t> (OPPO): </a:t>
            </a:r>
            <a:r>
              <a:rPr lang="en-GB" altLang="zh-CN" sz="2000" dirty="0">
                <a:solidFill>
                  <a:srgbClr val="00B050"/>
                </a:solidFill>
              </a:rPr>
              <a:t>Reusing existing mechanisms</a:t>
            </a:r>
          </a:p>
          <a:p>
            <a:pPr lvl="1"/>
            <a:r>
              <a:rPr lang="en-GB" altLang="zh-CN" sz="2000" u="sng" dirty="0">
                <a:hlinkClick r:id="rId2"/>
              </a:rPr>
              <a:t>S2-1901467</a:t>
            </a:r>
            <a:r>
              <a:rPr lang="en-GB" altLang="zh-CN" sz="2000" dirty="0"/>
              <a:t> (Ericsson)</a:t>
            </a:r>
            <a:r>
              <a:rPr lang="en-US" altLang="zh-CN" sz="2000" dirty="0"/>
              <a:t>: </a:t>
            </a:r>
            <a:r>
              <a:rPr lang="en-US" altLang="zh-CN" sz="2000" dirty="0">
                <a:solidFill>
                  <a:srgbClr val="00B050"/>
                </a:solidFill>
              </a:rPr>
              <a:t>Reusing</a:t>
            </a:r>
            <a:r>
              <a:rPr lang="en-GB" altLang="zh-CN" sz="2000" dirty="0">
                <a:solidFill>
                  <a:srgbClr val="00B050"/>
                </a:solidFill>
              </a:rPr>
              <a:t> existing mechanisms</a:t>
            </a:r>
            <a:endParaRPr lang="fr-FR" sz="2000" dirty="0">
              <a:solidFill>
                <a:srgbClr val="00B050"/>
              </a:solidFill>
            </a:endParaRPr>
          </a:p>
          <a:p>
            <a:r>
              <a:rPr lang="fr-FR" sz="2400" dirty="0"/>
              <a:t>All</a:t>
            </a:r>
          </a:p>
          <a:p>
            <a:pPr lvl="1"/>
            <a:r>
              <a:rPr lang="en-GB" sz="2000" u="sng" dirty="0">
                <a:hlinkClick r:id="rId11"/>
              </a:rPr>
              <a:t>S2-1902005</a:t>
            </a:r>
            <a:r>
              <a:rPr lang="en-GB" sz="2000" dirty="0"/>
              <a:t>, </a:t>
            </a:r>
            <a:r>
              <a:rPr lang="en-GB" sz="2000" u="sng" dirty="0">
                <a:hlinkClick r:id="rId12"/>
              </a:rPr>
              <a:t>S2-1902006</a:t>
            </a:r>
            <a:r>
              <a:rPr lang="en-GB" sz="2000" dirty="0"/>
              <a:t> (Huawei, </a:t>
            </a:r>
            <a:r>
              <a:rPr lang="en-GB" sz="2000" dirty="0" err="1"/>
              <a:t>HiSilicon</a:t>
            </a:r>
            <a:r>
              <a:rPr lang="en-GB" sz="2000" dirty="0"/>
              <a:t>): </a:t>
            </a:r>
            <a:r>
              <a:rPr lang="en-GB" sz="2000" dirty="0">
                <a:solidFill>
                  <a:srgbClr val="7030A0"/>
                </a:solidFill>
              </a:rPr>
              <a:t>Group Session</a:t>
            </a:r>
          </a:p>
          <a:p>
            <a:pPr lvl="1"/>
            <a:r>
              <a:rPr lang="en-GB" altLang="zh-CN" sz="2000" u="sng" dirty="0">
                <a:hlinkClick r:id="rId13"/>
              </a:rPr>
              <a:t>S2-1902142</a:t>
            </a:r>
            <a:r>
              <a:rPr lang="en-GB" altLang="zh-CN" sz="2000" u="sng" dirty="0"/>
              <a:t> </a:t>
            </a:r>
            <a:r>
              <a:rPr lang="en-GB" altLang="zh-CN" sz="2000" dirty="0"/>
              <a:t>(China Mobile): </a:t>
            </a:r>
            <a:r>
              <a:rPr lang="en-GB" altLang="zh-CN" sz="2000" dirty="0">
                <a:solidFill>
                  <a:srgbClr val="00B050"/>
                </a:solidFill>
              </a:rPr>
              <a:t>Reusing existing mechanisms</a:t>
            </a:r>
          </a:p>
          <a:p>
            <a:pPr lvl="1"/>
            <a:r>
              <a:rPr lang="en-GB" sz="2000" dirty="0">
                <a:hlinkClick r:id="rId14"/>
              </a:rPr>
              <a:t>S2-1901739</a:t>
            </a:r>
            <a:r>
              <a:rPr lang="en-GB" sz="2000" dirty="0"/>
              <a:t>, </a:t>
            </a:r>
            <a:r>
              <a:rPr lang="en-GB" sz="2000" dirty="0">
                <a:hlinkClick r:id="rId15"/>
              </a:rPr>
              <a:t>S2-1901738</a:t>
            </a:r>
            <a:r>
              <a:rPr lang="en-GB" sz="2000" dirty="0"/>
              <a:t>, </a:t>
            </a:r>
            <a:r>
              <a:rPr lang="en-GB" sz="2000" dirty="0">
                <a:hlinkClick r:id="rId16"/>
              </a:rPr>
              <a:t>S2-1901740</a:t>
            </a:r>
            <a:r>
              <a:rPr lang="en-GB" sz="2000" dirty="0"/>
              <a:t> (</a:t>
            </a:r>
            <a:r>
              <a:rPr lang="en-GB" sz="2000" dirty="0" err="1"/>
              <a:t>InterDigital</a:t>
            </a:r>
            <a:r>
              <a:rPr lang="en-GB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69799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262C5-829A-4B25-A68A-77DB2DEDF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SMF </a:t>
            </a:r>
            <a:r>
              <a:rPr lang="fr-FR" dirty="0" err="1"/>
              <a:t>selection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4DEA2-D111-480F-976A-5585D7A80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By AMF + NRF </a:t>
            </a:r>
            <a:r>
              <a:rPr lang="fr-FR" dirty="0" err="1"/>
              <a:t>involvement</a:t>
            </a:r>
            <a:endParaRPr lang="fr-FR" dirty="0"/>
          </a:p>
          <a:p>
            <a:pPr lvl="1"/>
            <a:r>
              <a:rPr lang="en-GB" altLang="zh-CN" u="sng" dirty="0">
                <a:hlinkClick r:id="rId2"/>
              </a:rPr>
              <a:t>S2-1901815</a:t>
            </a:r>
            <a:r>
              <a:rPr lang="en-GB" altLang="zh-CN" dirty="0"/>
              <a:t> (China Mobile, related CR in </a:t>
            </a:r>
            <a:r>
              <a:rPr lang="en-GB" altLang="zh-CN" u="sng" dirty="0">
                <a:hlinkClick r:id="rId3"/>
              </a:rPr>
              <a:t>S2-1902142</a:t>
            </a:r>
            <a:r>
              <a:rPr lang="en-GB" altLang="zh-CN" dirty="0"/>
              <a:t>)</a:t>
            </a:r>
            <a:endParaRPr lang="fr-FR" altLang="zh-CN" dirty="0"/>
          </a:p>
          <a:p>
            <a:r>
              <a:rPr lang="fr-FR" dirty="0"/>
              <a:t>By NEF + NRF and UDM </a:t>
            </a:r>
            <a:r>
              <a:rPr lang="fr-FR" dirty="0" err="1"/>
              <a:t>involvement</a:t>
            </a:r>
            <a:r>
              <a:rPr lang="fr-FR" dirty="0"/>
              <a:t>, by AMF + UDM </a:t>
            </a:r>
            <a:r>
              <a:rPr lang="fr-FR" dirty="0" err="1"/>
              <a:t>involvement</a:t>
            </a:r>
            <a:endParaRPr lang="fr-FR" dirty="0"/>
          </a:p>
          <a:p>
            <a:pPr lvl="1"/>
            <a:r>
              <a:rPr lang="en-GB" u="sng" dirty="0">
                <a:hlinkClick r:id="rId4"/>
              </a:rPr>
              <a:t>S2-1902005</a:t>
            </a:r>
            <a:r>
              <a:rPr lang="en-GB" dirty="0"/>
              <a:t>, </a:t>
            </a:r>
            <a:r>
              <a:rPr lang="en-GB" u="sng" dirty="0">
                <a:hlinkClick r:id="rId5"/>
              </a:rPr>
              <a:t>S2-1902006</a:t>
            </a:r>
            <a:r>
              <a:rPr lang="en-GB" dirty="0"/>
              <a:t> (Huawei, </a:t>
            </a:r>
            <a:r>
              <a:rPr lang="en-GB" dirty="0" err="1"/>
              <a:t>HiSilicon</a:t>
            </a:r>
            <a:r>
              <a:rPr lang="en-GB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04991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267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Arial</vt:lpstr>
      <vt:lpstr>Calibri</vt:lpstr>
      <vt:lpstr>Calibri Light</vt:lpstr>
      <vt:lpstr>Office Theme</vt:lpstr>
      <vt:lpstr>5GLAN drafting session</vt:lpstr>
      <vt:lpstr>DNN – 5GLAN group mapping</vt:lpstr>
      <vt:lpstr>Traffic routing</vt:lpstr>
      <vt:lpstr>SMF selection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5GLAN drafting session</dc:title>
  <dc:creator>Nokia-rev</dc:creator>
  <cp:lastModifiedBy>Devaki Chandramouli</cp:lastModifiedBy>
  <cp:revision>40</cp:revision>
  <dcterms:created xsi:type="dcterms:W3CDTF">2019-02-25T13:22:18Z</dcterms:created>
  <dcterms:modified xsi:type="dcterms:W3CDTF">2019-02-26T10:14:02Z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(2)5hn9lsRoTY4tCby6sfEMC2xq3n7fonrRPwWzkgpSz6+M0hyMDE7aNQph6o5o7JQ2f3ec4Fw0
nTIAFxs+c+Oe9IhsMK2HkPxzIqBt6jnh8B4QNI/shrLB8I0wdWQk7cxdrUAqyeqcyEuWRF4u
QatsfXyBRBwGljJepiu5FcP1MApeNFhYRSnTGYx1N+3adi3RfvgUQ+4c17Xa1ttIrqrXpMWQ
kWM9dd5WbyziKtfbf1</vt:lpwstr>
  </property>
  <property fmtid="{D5CDD505-2E9C-101B-9397-08002B2CF9AE}" pid="3" name="_2015_ms_pID_7253431">
    <vt:lpwstr>O46Nv6S4LSc1xJZNMyETxBmUtcYEylHsaku1ua+BElblCou6u7ycoA
3Sts6U/VxNmWjE3c6Qb3PwPCb8FX1uqgA5TrcIq/pAEswDmk3bEQRqdRya1uw9EyqOCzQjdA
rRyfSQLn36f5nhgwcHbrI+R/xzajed4lAnA6hwEdLkD3ng/mOL2POPgYSLf3s+zvBrkhVIEo
EsvmXa05iZoCNdR7</vt:lpwstr>
  </property>
</Properties>
</file>